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1"/>
  </p:notesMasterIdLst>
  <p:sldIdLst>
    <p:sldId id="294" r:id="rId2"/>
    <p:sldId id="747" r:id="rId3"/>
    <p:sldId id="748" r:id="rId4"/>
    <p:sldId id="749" r:id="rId5"/>
    <p:sldId id="750" r:id="rId6"/>
    <p:sldId id="751" r:id="rId7"/>
    <p:sldId id="752" r:id="rId8"/>
    <p:sldId id="753" r:id="rId9"/>
    <p:sldId id="754" r:id="rId10"/>
    <p:sldId id="755" r:id="rId11"/>
    <p:sldId id="756" r:id="rId12"/>
    <p:sldId id="757" r:id="rId13"/>
    <p:sldId id="758" r:id="rId14"/>
    <p:sldId id="759" r:id="rId15"/>
    <p:sldId id="760" r:id="rId16"/>
    <p:sldId id="761" r:id="rId17"/>
    <p:sldId id="762" r:id="rId18"/>
    <p:sldId id="763" r:id="rId19"/>
    <p:sldId id="7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4588"/>
  </p:normalViewPr>
  <p:slideViewPr>
    <p:cSldViewPr snapToGrid="0" snapToObjects="1">
      <p:cViewPr varScale="1">
        <p:scale>
          <a:sx n="62" d="100"/>
          <a:sy n="62" d="100"/>
        </p:scale>
        <p:origin x="66" y="3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1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6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0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7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emm.edcity.hk/media/%E7%B4%99%E6%A8%A3%E5%8F%8A%E8%A1%A3%E6%9C%8D%E8%A3%BD%E4%BD%9C%E2%94%80%E2%94%80%E5%AD%94%E7%9C%BC/1_hswaeqgd/29565074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6%B0%B4%E6%A1%B6%E8%A2%8B%EF%BC%9A%E5%8A%A0%E4%B8%8A%E6%92%9E%E9%87%98/1_hek3qkks/295650742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5%A4%A7%E6%89%8B%E6%8F%90%E8%A2%8B%EF%BC%9A%E5%8A%A0%E4%B8%8A%E6%8B%89%E9%8D%8A/1_wi7f3b0o/295650742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5%9C%A8%E5%85%A7%E8%A2%8B%E5%8A%A0%E4%B8%8A%E6%8B%89%E9%8D%8A/1_5o69apqg/295650742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m.edcity.hk/media/%E7%B4%99%E6%A8%A3%E5%8F%8A%E8%A1%A3%E6%9C%8D%E8%A3%BD%E4%BD%9C%E2%94%80%E2%94%80%E5%A4%A7%E6%89%8B%E6%8F%90%E8%A2%8B%EF%BC%9A%E5%8F%AF%E8%AA%BF%E8%BC%83%E9%95%B7%E5%BA%A6%E8%82%A9%E5%B8%B6/1_1hk19lqd/295650742" TargetMode="Externa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1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1" y="889731"/>
            <a:ext cx="7839597" cy="3102528"/>
          </a:xfrm>
        </p:spPr>
        <p:txBody>
          <a:bodyPr vert="horz" lIns="0" tIns="0" rIns="0" bIns="0" rtlCol="0" anchor="b">
            <a:normAutofit/>
          </a:bodyPr>
          <a:lstStyle/>
          <a:p>
            <a:pPr algn="ctr"/>
            <a:r>
              <a:rPr lang="en-US" sz="4400" spc="750" dirty="0" smtClean="0">
                <a:solidFill>
                  <a:schemeClr val="bg1"/>
                </a:solidFill>
              </a:rPr>
              <a:t>Bags</a:t>
            </a:r>
            <a:br>
              <a:rPr lang="en-US" sz="4400" spc="750" dirty="0" smtClean="0">
                <a:solidFill>
                  <a:schemeClr val="bg1"/>
                </a:solidFill>
              </a:rPr>
            </a:br>
            <a:r>
              <a:rPr lang="en-US" altLang="zh-TW" sz="4400" spc="750" smtClean="0">
                <a:solidFill>
                  <a:schemeClr val="bg1"/>
                </a:solidFill>
              </a:rPr>
              <a:t>(</a:t>
            </a:r>
            <a:r>
              <a:rPr lang="en-US" altLang="zh-TW" sz="4400" spc="750" smtClean="0">
                <a:solidFill>
                  <a:schemeClr val="bg1"/>
                </a:solidFill>
              </a:rPr>
              <a:t>accessories)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3" descr="IMG_9153">
            <a:extLst>
              <a:ext uri="{FF2B5EF4-FFF2-40B4-BE49-F238E27FC236}">
                <a16:creationId xmlns:a16="http://schemas.microsoft.com/office/drawing/2014/main" id="{27A0EA2F-E70B-45F2-ADE4-49934E95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2586038"/>
            <a:ext cx="5256212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IMG_9155">
            <a:extLst>
              <a:ext uri="{FF2B5EF4-FFF2-40B4-BE49-F238E27FC236}">
                <a16:creationId xmlns:a16="http://schemas.microsoft.com/office/drawing/2014/main" id="{99FFDFED-8673-4734-B833-295B89FA9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1090614"/>
            <a:ext cx="316230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img096">
            <a:extLst>
              <a:ext uri="{FF2B5EF4-FFF2-40B4-BE49-F238E27FC236}">
                <a16:creationId xmlns:a16="http://schemas.microsoft.com/office/drawing/2014/main" id="{25FAED8E-FD9E-4D17-9B7A-BDC1A30D3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58626" b="2304"/>
          <a:stretch>
            <a:fillRect/>
          </a:stretch>
        </p:blipFill>
        <p:spPr bwMode="auto">
          <a:xfrm>
            <a:off x="6229351" y="1168401"/>
            <a:ext cx="3998913" cy="27971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2392788B-DDE8-4E60-9DFA-14756AB2002C}"/>
              </a:ext>
            </a:extLst>
          </p:cNvPr>
          <p:cNvSpPr txBox="1">
            <a:spLocks/>
          </p:cNvSpPr>
          <p:nvPr/>
        </p:nvSpPr>
        <p:spPr>
          <a:xfrm>
            <a:off x="1044054" y="457200"/>
            <a:ext cx="10309745" cy="1233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Handle and strap</a:t>
            </a:r>
            <a:endParaRPr lang="zh-HK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8773065" y="651405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3B8C-75CC-4BE0-A430-76160E69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Handles</a:t>
            </a:r>
            <a:endParaRPr lang="zh-HK" altLang="en-US" sz="3600" dirty="0"/>
          </a:p>
        </p:txBody>
      </p:sp>
      <p:pic>
        <p:nvPicPr>
          <p:cNvPr id="2050" name="Picture 2" descr="https://i.pinimg.com/564x/f2/d7/03/f2d703b6b270d06cfbd1109087b637ed.jpg">
            <a:extLst>
              <a:ext uri="{FF2B5EF4-FFF2-40B4-BE49-F238E27FC236}">
                <a16:creationId xmlns:a16="http://schemas.microsoft.com/office/drawing/2014/main" id="{1CA42A42-F194-4A56-AF67-9A2B16E7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4" y="2106530"/>
            <a:ext cx="3511904" cy="35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564x/a0/c0/44/a0c0447b255f65ca3d137d63fd03dcbb.jpg">
            <a:extLst>
              <a:ext uri="{FF2B5EF4-FFF2-40B4-BE49-F238E27FC236}">
                <a16:creationId xmlns:a16="http://schemas.microsoft.com/office/drawing/2014/main" id="{5F763D32-AD5E-4601-A5B3-25580AC61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61" y="1690688"/>
            <a:ext cx="2646683" cy="39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564x/7a/4b/69/7a4b69763f2874c72978077f34de4fe0.jpg">
            <a:extLst>
              <a:ext uri="{FF2B5EF4-FFF2-40B4-BE49-F238E27FC236}">
                <a16:creationId xmlns:a16="http://schemas.microsoft.com/office/drawing/2014/main" id="{4668105B-52B4-4208-BFED-FB74E9AC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79" y="0"/>
            <a:ext cx="4233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F46654-6A45-4975-BE25-059CCA2999A3}"/>
              </a:ext>
            </a:extLst>
          </p:cNvPr>
          <p:cNvSpPr/>
          <p:nvPr/>
        </p:nvSpPr>
        <p:spPr>
          <a:xfrm>
            <a:off x="1330708" y="6528818"/>
            <a:ext cx="22300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chemeClr val="bg1"/>
                </a:solidFill>
              </a:rPr>
              <a:t>Source from royalty free </a:t>
            </a:r>
            <a:r>
              <a:rPr lang="en-US" sz="800" i="1" dirty="0">
                <a:solidFill>
                  <a:schemeClr val="bg1"/>
                </a:solidFill>
              </a:rPr>
              <a:t>photo </a:t>
            </a:r>
            <a:r>
              <a:rPr lang="en-US" sz="800" i="1" dirty="0" smtClean="0">
                <a:solidFill>
                  <a:schemeClr val="bg1"/>
                </a:solidFill>
              </a:rPr>
              <a:t>from Pinterest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071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5">
            <a:extLst>
              <a:ext uri="{FF2B5EF4-FFF2-40B4-BE49-F238E27FC236}">
                <a16:creationId xmlns:a16="http://schemas.microsoft.com/office/drawing/2014/main" id="{71104094-1148-40F4-AC14-4F82A721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490ED8B-A9F9-42A4-B053-7B54E10722E9}" type="slidenum">
              <a:rPr lang="zh-TW" altLang="en-US"/>
              <a:pPr eaLnBrk="1" hangingPunct="1"/>
              <a:t>12</a:t>
            </a:fld>
            <a:endParaRPr lang="en-US" altLang="zh-TW"/>
          </a:p>
        </p:txBody>
      </p:sp>
      <p:pic>
        <p:nvPicPr>
          <p:cNvPr id="44036" name="Picture 3" descr="IMG_9188">
            <a:extLst>
              <a:ext uri="{FF2B5EF4-FFF2-40B4-BE49-F238E27FC236}">
                <a16:creationId xmlns:a16="http://schemas.microsoft.com/office/drawing/2014/main" id="{20D354D1-7B73-4F8B-A7D6-A2F3825F52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054" y="2349503"/>
            <a:ext cx="3690573" cy="2767930"/>
          </a:xfrm>
          <a:noFill/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1A2AD6A8-9BD0-4298-BC56-85DD39828391}"/>
              </a:ext>
            </a:extLst>
          </p:cNvPr>
          <p:cNvSpPr txBox="1">
            <a:spLocks/>
          </p:cNvSpPr>
          <p:nvPr/>
        </p:nvSpPr>
        <p:spPr>
          <a:xfrm>
            <a:off x="1044054" y="457200"/>
            <a:ext cx="10309745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Chains</a:t>
            </a:r>
            <a:endParaRPr lang="zh-HK" altLang="en-US" dirty="0"/>
          </a:p>
        </p:txBody>
      </p:sp>
      <p:pic>
        <p:nvPicPr>
          <p:cNvPr id="3074" name="Picture 2" descr="https://i.pinimg.com/564x/09/f4/de/09f4de52cf2d36d5fb683ff09eeb9937.jpg">
            <a:extLst>
              <a:ext uri="{FF2B5EF4-FFF2-40B4-BE49-F238E27FC236}">
                <a16:creationId xmlns:a16="http://schemas.microsoft.com/office/drawing/2014/main" id="{1B575E66-365B-4F4B-B587-8748A1A4E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t="36257" r="20406" b="18830"/>
          <a:stretch/>
        </p:blipFill>
        <p:spPr bwMode="auto">
          <a:xfrm>
            <a:off x="3882191" y="1857290"/>
            <a:ext cx="3575184" cy="34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4d/ce/73/4dce733040ac903889a5de6651fd51d1.jpg">
            <a:extLst>
              <a:ext uri="{FF2B5EF4-FFF2-40B4-BE49-F238E27FC236}">
                <a16:creationId xmlns:a16="http://schemas.microsoft.com/office/drawing/2014/main" id="{147F4A49-308B-41CF-9C9C-B7F46CEC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-428"/>
            <a:ext cx="5219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E632ED-D914-4449-800B-D984FCF13483}"/>
              </a:ext>
            </a:extLst>
          </p:cNvPr>
          <p:cNvSpPr/>
          <p:nvPr/>
        </p:nvSpPr>
        <p:spPr>
          <a:xfrm>
            <a:off x="44939" y="6569584"/>
            <a:ext cx="22300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chemeClr val="bg1"/>
                </a:solidFill>
              </a:rPr>
              <a:t>Source from royalty free </a:t>
            </a:r>
            <a:r>
              <a:rPr lang="en-US" sz="800" i="1" dirty="0">
                <a:solidFill>
                  <a:schemeClr val="bg1"/>
                </a:solidFill>
              </a:rPr>
              <a:t>photo </a:t>
            </a:r>
            <a:r>
              <a:rPr lang="en-US" sz="800" i="1" dirty="0" smtClean="0">
                <a:solidFill>
                  <a:schemeClr val="bg1"/>
                </a:solidFill>
              </a:rPr>
              <a:t>from Pinterest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A2AD6A8-9BD0-4298-BC56-85DD39828391}"/>
              </a:ext>
            </a:extLst>
          </p:cNvPr>
          <p:cNvSpPr txBox="1">
            <a:spLocks/>
          </p:cNvSpPr>
          <p:nvPr/>
        </p:nvSpPr>
        <p:spPr>
          <a:xfrm>
            <a:off x="1044054" y="457200"/>
            <a:ext cx="10309745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Adjusters</a:t>
            </a:r>
            <a:endParaRPr lang="zh-HK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032023" y="2909319"/>
            <a:ext cx="3374551" cy="2563884"/>
            <a:chOff x="1032023" y="2909319"/>
            <a:chExt cx="3374551" cy="2563884"/>
          </a:xfrm>
        </p:grpSpPr>
        <p:pic>
          <p:nvPicPr>
            <p:cNvPr id="10" name="Picture 2" descr="https://i.pinimg.com/564x/45/46/cd/4546cd03948223f6d2947d17b42d3ddf.jpg">
              <a:extLst>
                <a:ext uri="{FF2B5EF4-FFF2-40B4-BE49-F238E27FC236}">
                  <a16:creationId xmlns:a16="http://schemas.microsoft.com/office/drawing/2014/main" id="{672E40E5-58FC-4E4C-82E9-6D3479B22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054" y="3429000"/>
              <a:ext cx="1461226" cy="2044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i.pinimg.com/564x/00/97/72/009772f8686db3396cef7996386efd62.jpg">
              <a:extLst>
                <a:ext uri="{FF2B5EF4-FFF2-40B4-BE49-F238E27FC236}">
                  <a16:creationId xmlns:a16="http://schemas.microsoft.com/office/drawing/2014/main" id="{DD1519FD-CA4D-4532-8C0B-B2A3E224AE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42" t="18255" r="26099" b="39585"/>
            <a:stretch/>
          </p:blipFill>
          <p:spPr bwMode="auto">
            <a:xfrm>
              <a:off x="2680393" y="3428999"/>
              <a:ext cx="1726181" cy="2044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C1D626-848D-4C4E-81DC-BCF1FE179CFE}"/>
                </a:ext>
              </a:extLst>
            </p:cNvPr>
            <p:cNvSpPr/>
            <p:nvPr/>
          </p:nvSpPr>
          <p:spPr>
            <a:xfrm>
              <a:off x="1032023" y="2909319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Eyelets</a:t>
              </a:r>
              <a:endParaRPr lang="en-HK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938280" y="2909319"/>
            <a:ext cx="6608266" cy="2432702"/>
            <a:chOff x="4938280" y="2909319"/>
            <a:chExt cx="6608266" cy="2432702"/>
          </a:xfrm>
        </p:grpSpPr>
        <p:pic>
          <p:nvPicPr>
            <p:cNvPr id="4098" name="Picture 2" descr="https://i.pinimg.com/564x/ea/a7/7a/eaa77a734fb2c54726fa2a37a47a920f.jpg">
              <a:extLst>
                <a:ext uri="{FF2B5EF4-FFF2-40B4-BE49-F238E27FC236}">
                  <a16:creationId xmlns:a16="http://schemas.microsoft.com/office/drawing/2014/main" id="{AEED2EBE-3805-4A69-B00A-233260026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155" y="3428999"/>
              <a:ext cx="2877185" cy="191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s://i.pinimg.com/564x/26/fc/53/26fc536c8efbbc06f27a5d4a45294089.jpg">
              <a:extLst>
                <a:ext uri="{FF2B5EF4-FFF2-40B4-BE49-F238E27FC236}">
                  <a16:creationId xmlns:a16="http://schemas.microsoft.com/office/drawing/2014/main" id="{F4088421-BF6C-4103-9A4D-DCF320CE3E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0" t="25886" r="25787" b="23348"/>
            <a:stretch/>
          </p:blipFill>
          <p:spPr bwMode="auto">
            <a:xfrm>
              <a:off x="9837511" y="3381040"/>
              <a:ext cx="1709035" cy="1896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s://i.pinimg.com/564x/5e/92/be/5e92beaa68083d3ca66d9bead1775e23.jpg">
              <a:extLst>
                <a:ext uri="{FF2B5EF4-FFF2-40B4-BE49-F238E27FC236}">
                  <a16:creationId xmlns:a16="http://schemas.microsoft.com/office/drawing/2014/main" id="{33F886FD-658D-4DFB-9F96-C80042C42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5239" y="3407634"/>
              <a:ext cx="1928361" cy="193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C67A86-5CC7-464F-96C3-B0DD40238CB4}"/>
                </a:ext>
              </a:extLst>
            </p:cNvPr>
            <p:cNvSpPr/>
            <p:nvPr/>
          </p:nvSpPr>
          <p:spPr>
            <a:xfrm>
              <a:off x="4938280" y="2909319"/>
              <a:ext cx="11384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Cord locks</a:t>
              </a:r>
              <a:endParaRPr lang="en-HK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A0132-6E57-47C9-AA8D-427B11AF8E80}"/>
              </a:ext>
            </a:extLst>
          </p:cNvPr>
          <p:cNvSpPr/>
          <p:nvPr/>
        </p:nvSpPr>
        <p:spPr>
          <a:xfrm>
            <a:off x="44939" y="6569584"/>
            <a:ext cx="23182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chemeClr val="bg1"/>
                </a:solidFill>
              </a:rPr>
              <a:t>Source from royalty free </a:t>
            </a:r>
            <a:r>
              <a:rPr lang="en-US" sz="800" i="1" dirty="0">
                <a:solidFill>
                  <a:schemeClr val="bg1"/>
                </a:solidFill>
              </a:rPr>
              <a:t>photo f</a:t>
            </a:r>
            <a:r>
              <a:rPr lang="en-US" sz="800" i="1" dirty="0" smtClean="0">
                <a:solidFill>
                  <a:schemeClr val="bg1"/>
                </a:solidFill>
              </a:rPr>
              <a:t>rom Pinterest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876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97" y="1263427"/>
            <a:ext cx="6515206" cy="971512"/>
          </a:xfrm>
        </p:spPr>
        <p:txBody>
          <a:bodyPr anchor="ctr">
            <a:noAutofit/>
          </a:bodyPr>
          <a:lstStyle/>
          <a:p>
            <a:r>
              <a:rPr lang="en-US" altLang="zh-HK" dirty="0" smtClean="0"/>
              <a:t>Demonstration </a:t>
            </a:r>
            <a:br>
              <a:rPr lang="en-US" altLang="zh-HK" dirty="0" smtClean="0"/>
            </a:br>
            <a:r>
              <a:rPr lang="en-US" altLang="zh-HK" dirty="0" smtClean="0"/>
              <a:t>video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A68DB-BBCC-4B62-A12B-08BB87FF639F}"/>
              </a:ext>
            </a:extLst>
          </p:cNvPr>
          <p:cNvSpPr/>
          <p:nvPr/>
        </p:nvSpPr>
        <p:spPr>
          <a:xfrm>
            <a:off x="877684" y="2915471"/>
            <a:ext cx="3097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3200" dirty="0" smtClean="0">
                <a:hlinkClick r:id="rId2"/>
              </a:rPr>
              <a:t>Attaching eyelet</a:t>
            </a:r>
            <a:endParaRPr lang="en-HK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E3DBF-8946-419E-9116-B6A2037D1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29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56" y="977454"/>
            <a:ext cx="6462308" cy="971512"/>
          </a:xfrm>
        </p:spPr>
        <p:txBody>
          <a:bodyPr anchor="ctr">
            <a:normAutofit fontScale="90000"/>
          </a:bodyPr>
          <a:lstStyle/>
          <a:p>
            <a:r>
              <a:rPr lang="en-US" altLang="zh-HK" sz="4000" dirty="0" smtClean="0"/>
              <a:t>Demonstration Video</a:t>
            </a:r>
            <a:endParaRPr lang="en-US" alt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3A146-A207-4CF1-B76C-B9E82C628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F56884-72D7-40F2-9B0A-361E828AE873}"/>
              </a:ext>
            </a:extLst>
          </p:cNvPr>
          <p:cNvSpPr/>
          <p:nvPr/>
        </p:nvSpPr>
        <p:spPr>
          <a:xfrm>
            <a:off x="649084" y="2503112"/>
            <a:ext cx="2866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3200" dirty="0" smtClean="0">
                <a:hlinkClick r:id="rId3"/>
              </a:rPr>
              <a:t>Attaching rivet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6534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09" y="695083"/>
            <a:ext cx="5795591" cy="971512"/>
          </a:xfrm>
        </p:spPr>
        <p:txBody>
          <a:bodyPr anchor="ctr">
            <a:noAutofit/>
          </a:bodyPr>
          <a:lstStyle/>
          <a:p>
            <a:r>
              <a:rPr lang="en-US" altLang="zh-HK" dirty="0" smtClean="0"/>
              <a:t>Demonstration video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9FC7B-AA4D-4D2C-9279-8BBE4039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105" y="0"/>
            <a:ext cx="51435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432A1D-6FB2-4AC6-8763-653AB301A812}"/>
              </a:ext>
            </a:extLst>
          </p:cNvPr>
          <p:cNvSpPr/>
          <p:nvPr/>
        </p:nvSpPr>
        <p:spPr>
          <a:xfrm>
            <a:off x="789658" y="2474893"/>
            <a:ext cx="31229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3200" dirty="0" smtClean="0">
                <a:hlinkClick r:id="rId3"/>
              </a:rPr>
              <a:t>Attaching zipper</a:t>
            </a:r>
            <a:endParaRPr lang="en-HK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48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185" y="860183"/>
            <a:ext cx="5332616" cy="971512"/>
          </a:xfrm>
        </p:spPr>
        <p:txBody>
          <a:bodyPr anchor="ctr">
            <a:noAutofit/>
          </a:bodyPr>
          <a:lstStyle/>
          <a:p>
            <a:r>
              <a:rPr lang="en-US" altLang="en-US" dirty="0" smtClean="0"/>
              <a:t>Demonstration video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7A804-D4D2-4259-9C63-0DF582DD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291" y="31968"/>
            <a:ext cx="51435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8D0B5E-4BD5-4313-8976-8A7CC8EEB972}"/>
              </a:ext>
            </a:extLst>
          </p:cNvPr>
          <p:cNvSpPr/>
          <p:nvPr/>
        </p:nvSpPr>
        <p:spPr>
          <a:xfrm>
            <a:off x="941185" y="2579923"/>
            <a:ext cx="514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3200" dirty="0" smtClean="0">
                <a:hlinkClick r:id="rId3"/>
              </a:rPr>
              <a:t>Attaching zipper @ inner bag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9535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45" y="672995"/>
            <a:ext cx="10374517" cy="971512"/>
          </a:xfrm>
        </p:spPr>
        <p:txBody>
          <a:bodyPr anchor="ctr">
            <a:noAutofit/>
          </a:bodyPr>
          <a:lstStyle/>
          <a:p>
            <a:r>
              <a:rPr lang="en-US" altLang="zh-HK" dirty="0"/>
              <a:t>Adjustable</a:t>
            </a:r>
            <a:br>
              <a:rPr lang="en-US" altLang="zh-HK" dirty="0"/>
            </a:br>
            <a:r>
              <a:rPr lang="en-US" altLang="zh-HK" dirty="0"/>
              <a:t>strap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45258B-1395-47C7-99CF-C60637733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479" y="2250576"/>
            <a:ext cx="3455568" cy="4607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E37C7D-BD87-427B-AEE8-06C53A79A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64AB80-FBBF-4392-BBC5-630AEFEBC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68" y="2250575"/>
            <a:ext cx="3455568" cy="460742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8773065" y="651405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85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0E0-CD0F-AB43-A51A-4155A0F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7" y="183934"/>
            <a:ext cx="7029908" cy="971512"/>
          </a:xfrm>
        </p:spPr>
        <p:txBody>
          <a:bodyPr anchor="ctr">
            <a:normAutofit fontScale="90000"/>
          </a:bodyPr>
          <a:lstStyle/>
          <a:p>
            <a:r>
              <a:rPr lang="en-US" altLang="zh-HK" sz="4000" dirty="0" smtClean="0"/>
              <a:t>Demonstration video</a:t>
            </a:r>
            <a:endParaRPr lang="en-US" alt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23B426-6224-47CB-B45E-C10D230BFA39}"/>
              </a:ext>
            </a:extLst>
          </p:cNvPr>
          <p:cNvSpPr/>
          <p:nvPr/>
        </p:nvSpPr>
        <p:spPr>
          <a:xfrm>
            <a:off x="9958693" y="6544829"/>
            <a:ext cx="22333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Photo(s) is/are owned and provided by HKDI</a:t>
            </a:r>
            <a:endParaRPr 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06B7F-4370-4DCE-B911-30F84C70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7453"/>
            <a:ext cx="3585411" cy="4780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9610E-E960-4EE0-926D-457DBACBB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6E0A67-A0AF-499D-A699-C91334B4C0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4" t="3607"/>
          <a:stretch/>
        </p:blipFill>
        <p:spPr>
          <a:xfrm>
            <a:off x="3454108" y="2077453"/>
            <a:ext cx="3639846" cy="4780547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D870DA7-D8A9-4FF3-B151-CDC00E6A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60" y="1339379"/>
            <a:ext cx="10240903" cy="3956179"/>
          </a:xfrm>
        </p:spPr>
        <p:txBody>
          <a:bodyPr>
            <a:normAutofit/>
          </a:bodyPr>
          <a:lstStyle/>
          <a:p>
            <a:r>
              <a:rPr lang="en-HK" sz="3200" dirty="0" smtClean="0">
                <a:hlinkClick r:id="rId5"/>
              </a:rPr>
              <a:t>Attaching adjustable strap</a:t>
            </a:r>
            <a:endParaRPr lang="en-HK" sz="32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8773065" y="651405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37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79" y="-178022"/>
            <a:ext cx="7930238" cy="1727643"/>
          </a:xfrm>
        </p:spPr>
        <p:txBody>
          <a:bodyPr anchor="b">
            <a:normAutofit/>
          </a:bodyPr>
          <a:lstStyle/>
          <a:p>
            <a:r>
              <a:rPr lang="en-US" dirty="0"/>
              <a:t>Accessories / hardware for bags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343" y="2006063"/>
            <a:ext cx="3741821" cy="4100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Bag closures</a:t>
            </a:r>
          </a:p>
          <a:p>
            <a:r>
              <a:rPr lang="en-US" sz="2400" dirty="0"/>
              <a:t>Zips </a:t>
            </a:r>
          </a:p>
          <a:p>
            <a:r>
              <a:rPr lang="en-US" sz="2400" dirty="0"/>
              <a:t>Frames</a:t>
            </a:r>
          </a:p>
          <a:p>
            <a:r>
              <a:rPr lang="en-US" sz="2400" dirty="0"/>
              <a:t>Buckles</a:t>
            </a:r>
          </a:p>
          <a:p>
            <a:r>
              <a:rPr lang="en-US" sz="2400" dirty="0"/>
              <a:t>Drawstrings</a:t>
            </a:r>
          </a:p>
          <a:p>
            <a:r>
              <a:rPr lang="en-US" sz="2400" dirty="0"/>
              <a:t>Locks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4EF48-54CE-724B-A1D6-BFDD486DE7BF}"/>
              </a:ext>
            </a:extLst>
          </p:cNvPr>
          <p:cNvSpPr/>
          <p:nvPr/>
        </p:nvSpPr>
        <p:spPr>
          <a:xfrm>
            <a:off x="129443" y="134035"/>
            <a:ext cx="407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Sketchbook and research log </a:t>
            </a:r>
            <a:r>
              <a:rPr lang="en-HK" sz="1200" i="1" dirty="0">
                <a:solidFill>
                  <a:schemeClr val="bg1"/>
                </a:solidFill>
              </a:rPr>
              <a:t>by HKDI Fashion design graduate </a:t>
            </a:r>
            <a:r>
              <a:rPr lang="en-HK" sz="1200" b="1" i="1" dirty="0">
                <a:solidFill>
                  <a:schemeClr val="bg1"/>
                </a:solidFill>
              </a:rPr>
              <a:t>CHAN Leo</a:t>
            </a:r>
            <a:r>
              <a:rPr lang="en-HK" sz="1200" i="1" dirty="0">
                <a:solidFill>
                  <a:schemeClr val="bg1"/>
                </a:solidFill>
              </a:rPr>
              <a:t> recording his initial idea and concept during his research and development stage.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C157C-7D92-45B7-9A34-3CAB24BDB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2" t="30116" r="36394" b="22996"/>
          <a:stretch/>
        </p:blipFill>
        <p:spPr>
          <a:xfrm>
            <a:off x="-1" y="-1"/>
            <a:ext cx="3453063" cy="68939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8773065" y="651405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75527E-5D90-41B2-B400-982516481DE2}"/>
              </a:ext>
            </a:extLst>
          </p:cNvPr>
          <p:cNvSpPr/>
          <p:nvPr/>
        </p:nvSpPr>
        <p:spPr>
          <a:xfrm>
            <a:off x="-5" y="6514052"/>
            <a:ext cx="868680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Collection </a:t>
            </a:r>
            <a:r>
              <a:rPr lang="en-US" sz="1200" i="1" dirty="0">
                <a:solidFill>
                  <a:schemeClr val="bg1"/>
                </a:solidFill>
              </a:rPr>
              <a:t>by ZHENG Siyi, </a:t>
            </a:r>
            <a:r>
              <a:rPr lang="en-US" sz="1200" i="1" dirty="0" smtClean="0">
                <a:solidFill>
                  <a:schemeClr val="bg1"/>
                </a:solidFill>
              </a:rPr>
              <a:t>HD </a:t>
            </a:r>
            <a:r>
              <a:rPr lang="en-US" sz="1200" i="1" dirty="0">
                <a:solidFill>
                  <a:schemeClr val="bg1"/>
                </a:solidFill>
              </a:rPr>
              <a:t>in Fashion Design, Hong Kong Design </a:t>
            </a:r>
            <a:r>
              <a:rPr lang="en-US" sz="1200" i="1" dirty="0" smtClean="0">
                <a:solidFill>
                  <a:schemeClr val="bg1"/>
                </a:solidFill>
              </a:rPr>
              <a:t>Institute</a:t>
            </a:r>
            <a:endParaRPr lang="en-HK" sz="1200" i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8836D0-DA12-43A6-8130-12C0F15B6796}"/>
              </a:ext>
            </a:extLst>
          </p:cNvPr>
          <p:cNvSpPr txBox="1">
            <a:spLocks/>
          </p:cNvSpPr>
          <p:nvPr/>
        </p:nvSpPr>
        <p:spPr>
          <a:xfrm>
            <a:off x="6071970" y="2016373"/>
            <a:ext cx="3741821" cy="4100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Attachments</a:t>
            </a:r>
          </a:p>
          <a:p>
            <a:pPr marL="0" indent="0">
              <a:buNone/>
            </a:pPr>
            <a:r>
              <a:rPr lang="en-US" sz="2400" dirty="0" smtClean="0"/>
              <a:t>(Connect </a:t>
            </a:r>
            <a:r>
              <a:rPr lang="en-US" sz="2400" dirty="0"/>
              <a:t>the handle or straps to the </a:t>
            </a:r>
            <a:r>
              <a:rPr lang="en-US" sz="2400" dirty="0" smtClean="0"/>
              <a:t>bag)</a:t>
            </a:r>
            <a:endParaRPr lang="en-US" sz="2400" dirty="0"/>
          </a:p>
          <a:p>
            <a:r>
              <a:rPr lang="en-US" sz="2400" dirty="0"/>
              <a:t>D-rings </a:t>
            </a:r>
          </a:p>
          <a:p>
            <a:r>
              <a:rPr lang="en-US" sz="2400" dirty="0"/>
              <a:t>O-rings</a:t>
            </a:r>
          </a:p>
          <a:p>
            <a:r>
              <a:rPr lang="en-US" sz="2400" dirty="0"/>
              <a:t>H-rings</a:t>
            </a:r>
          </a:p>
          <a:p>
            <a:r>
              <a:rPr lang="en-US" sz="2400" dirty="0"/>
              <a:t>Square rings</a:t>
            </a:r>
          </a:p>
          <a:p>
            <a:r>
              <a:rPr lang="en-US" sz="2400" dirty="0"/>
              <a:t>Dog </a:t>
            </a:r>
            <a:r>
              <a:rPr lang="en-US" sz="2400" dirty="0" smtClean="0"/>
              <a:t>clips</a:t>
            </a: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8836D0-DA12-43A6-8130-12C0F15B6796}"/>
              </a:ext>
            </a:extLst>
          </p:cNvPr>
          <p:cNvSpPr txBox="1">
            <a:spLocks/>
          </p:cNvSpPr>
          <p:nvPr/>
        </p:nvSpPr>
        <p:spPr>
          <a:xfrm>
            <a:off x="9969867" y="2013923"/>
            <a:ext cx="3741821" cy="41004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 smtClean="0"/>
              <a:t>Reinforcements</a:t>
            </a:r>
            <a:endParaRPr lang="en-US" sz="2400" b="1" u="sng" dirty="0"/>
          </a:p>
          <a:p>
            <a:r>
              <a:rPr lang="en-US" sz="2400" dirty="0" smtClean="0"/>
              <a:t>Rivets</a:t>
            </a:r>
          </a:p>
          <a:p>
            <a:r>
              <a:rPr lang="en-US" altLang="zh-TW" sz="2400" dirty="0" smtClean="0"/>
              <a:t>Stands</a:t>
            </a:r>
            <a:endParaRPr lang="en-US" altLang="zh-TW" sz="2400" dirty="0"/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8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845" y="134035"/>
            <a:ext cx="7609973" cy="1727643"/>
          </a:xfrm>
        </p:spPr>
        <p:txBody>
          <a:bodyPr anchor="b">
            <a:normAutofit/>
          </a:bodyPr>
          <a:lstStyle/>
          <a:p>
            <a:r>
              <a:rPr lang="en-US" dirty="0"/>
              <a:t>Accessories / hardware </a:t>
            </a:r>
            <a:br>
              <a:rPr lang="en-US" dirty="0"/>
            </a:br>
            <a:r>
              <a:rPr lang="en-US" dirty="0"/>
              <a:t>for bags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4EF48-54CE-724B-A1D6-BFDD486DE7BF}"/>
              </a:ext>
            </a:extLst>
          </p:cNvPr>
          <p:cNvSpPr/>
          <p:nvPr/>
        </p:nvSpPr>
        <p:spPr>
          <a:xfrm>
            <a:off x="129443" y="134035"/>
            <a:ext cx="407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Sketchbook and research log </a:t>
            </a:r>
            <a:r>
              <a:rPr lang="en-HK" sz="1200" i="1" dirty="0">
                <a:solidFill>
                  <a:schemeClr val="bg1"/>
                </a:solidFill>
              </a:rPr>
              <a:t>by HKDI Fashion design graduate </a:t>
            </a:r>
            <a:r>
              <a:rPr lang="en-HK" sz="1200" b="1" i="1" dirty="0">
                <a:solidFill>
                  <a:schemeClr val="bg1"/>
                </a:solidFill>
              </a:rPr>
              <a:t>CHAN Leo</a:t>
            </a:r>
            <a:r>
              <a:rPr lang="en-HK" sz="1200" i="1" dirty="0">
                <a:solidFill>
                  <a:schemeClr val="bg1"/>
                </a:solidFill>
              </a:rPr>
              <a:t> recording his initial idea and concept during his research and development stage.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8836D0-DA12-43A6-8130-12C0F15B6796}"/>
              </a:ext>
            </a:extLst>
          </p:cNvPr>
          <p:cNvSpPr txBox="1">
            <a:spLocks/>
          </p:cNvSpPr>
          <p:nvPr/>
        </p:nvSpPr>
        <p:spPr>
          <a:xfrm>
            <a:off x="6029845" y="2413626"/>
            <a:ext cx="3741821" cy="41004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Handles</a:t>
            </a:r>
          </a:p>
          <a:p>
            <a:endParaRPr lang="en-US" sz="2400" dirty="0"/>
          </a:p>
          <a:p>
            <a:r>
              <a:rPr lang="en-US" sz="2400" dirty="0"/>
              <a:t>Chains</a:t>
            </a:r>
          </a:p>
          <a:p>
            <a:endParaRPr lang="en-US" sz="2400" dirty="0"/>
          </a:p>
          <a:p>
            <a:r>
              <a:rPr lang="en-US" sz="2400" dirty="0"/>
              <a:t>Adjusters</a:t>
            </a:r>
          </a:p>
          <a:p>
            <a:pPr marL="538163">
              <a:buFontTx/>
              <a:buChar char="-"/>
            </a:pPr>
            <a:r>
              <a:rPr lang="en-US" sz="2400" dirty="0"/>
              <a:t>Eyelets</a:t>
            </a:r>
          </a:p>
          <a:p>
            <a:pPr marL="538163">
              <a:buFontTx/>
              <a:buChar char="-"/>
            </a:pPr>
            <a:r>
              <a:rPr lang="en-US" sz="2400" dirty="0"/>
              <a:t>Cord locks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0A025-DE1C-4D55-94F8-DA2F76F6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" t="1954" r="2397" b="1954"/>
          <a:stretch/>
        </p:blipFill>
        <p:spPr>
          <a:xfrm>
            <a:off x="-5" y="329215"/>
            <a:ext cx="5837237" cy="5855621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8773065" y="651405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59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279" y="-127444"/>
            <a:ext cx="7609973" cy="1727643"/>
          </a:xfrm>
        </p:spPr>
        <p:txBody>
          <a:bodyPr anchor="b">
            <a:normAutofit/>
          </a:bodyPr>
          <a:lstStyle/>
          <a:p>
            <a:r>
              <a:rPr lang="en-US" dirty="0"/>
              <a:t>Bag 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279" y="1968387"/>
            <a:ext cx="3741821" cy="41004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Zippers </a:t>
            </a:r>
          </a:p>
          <a:p>
            <a:endParaRPr lang="en-US" sz="2400" dirty="0" smtClean="0"/>
          </a:p>
          <a:p>
            <a:r>
              <a:rPr lang="en-US" sz="2400" dirty="0" smtClean="0"/>
              <a:t>Frames 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4EF48-54CE-724B-A1D6-BFDD486DE7BF}"/>
              </a:ext>
            </a:extLst>
          </p:cNvPr>
          <p:cNvSpPr/>
          <p:nvPr/>
        </p:nvSpPr>
        <p:spPr>
          <a:xfrm>
            <a:off x="129443" y="134035"/>
            <a:ext cx="407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Sketchbook and research log </a:t>
            </a:r>
            <a:r>
              <a:rPr lang="en-HK" sz="1200" i="1" dirty="0">
                <a:solidFill>
                  <a:schemeClr val="bg1"/>
                </a:solidFill>
              </a:rPr>
              <a:t>by HKDI Fashion design graduate </a:t>
            </a:r>
            <a:r>
              <a:rPr lang="en-HK" sz="1200" b="1" i="1" dirty="0">
                <a:solidFill>
                  <a:schemeClr val="bg1"/>
                </a:solidFill>
              </a:rPr>
              <a:t>CHAN Leo</a:t>
            </a:r>
            <a:r>
              <a:rPr lang="en-HK" sz="1200" i="1" dirty="0">
                <a:solidFill>
                  <a:schemeClr val="bg1"/>
                </a:solidFill>
              </a:rPr>
              <a:t> recording his initial idea and concept during his research and development stage.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29864" y="2132071"/>
            <a:ext cx="4562098" cy="1977867"/>
            <a:chOff x="329864" y="2132071"/>
            <a:chExt cx="4562098" cy="1977867"/>
          </a:xfrm>
        </p:grpSpPr>
        <p:pic>
          <p:nvPicPr>
            <p:cNvPr id="11" name="Picture 3" descr="IMG_9240">
              <a:extLst>
                <a:ext uri="{FF2B5EF4-FFF2-40B4-BE49-F238E27FC236}">
                  <a16:creationId xmlns:a16="http://schemas.microsoft.com/office/drawing/2014/main" id="{3D1D1A06-2667-4231-A2DA-2C9620A1B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160" y="2436279"/>
              <a:ext cx="2231341" cy="1673659"/>
            </a:xfrm>
            <a:prstGeom prst="rect">
              <a:avLst/>
            </a:prstGeom>
            <a:noFill/>
          </p:spPr>
        </p:pic>
        <p:pic>
          <p:nvPicPr>
            <p:cNvPr id="13" name="Picture 3" descr="IMG_9241">
              <a:extLst>
                <a:ext uri="{FF2B5EF4-FFF2-40B4-BE49-F238E27FC236}">
                  <a16:creationId xmlns:a16="http://schemas.microsoft.com/office/drawing/2014/main" id="{67BE7DE5-AACF-4096-8023-44823A4E7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60731" y="2436655"/>
              <a:ext cx="2231231" cy="1673283"/>
            </a:xfrm>
            <a:prstGeom prst="rect">
              <a:avLst/>
            </a:prstGeom>
            <a:noFill/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F18C25-A085-43BE-B22F-D555FCBB02F8}"/>
                </a:ext>
              </a:extLst>
            </p:cNvPr>
            <p:cNvSpPr/>
            <p:nvPr/>
          </p:nvSpPr>
          <p:spPr>
            <a:xfrm>
              <a:off x="329864" y="2132071"/>
              <a:ext cx="1463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Plastic Zipper </a:t>
              </a:r>
              <a:endParaRPr lang="en-HK" dirty="0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29864" y="87868"/>
            <a:ext cx="4562098" cy="2044203"/>
            <a:chOff x="329864" y="87868"/>
            <a:chExt cx="4562098" cy="2044203"/>
          </a:xfrm>
        </p:grpSpPr>
        <p:pic>
          <p:nvPicPr>
            <p:cNvPr id="9" name="Picture 3" descr="IMG_9225">
              <a:extLst>
                <a:ext uri="{FF2B5EF4-FFF2-40B4-BE49-F238E27FC236}">
                  <a16:creationId xmlns:a16="http://schemas.microsoft.com/office/drawing/2014/main" id="{10B0480B-5618-4446-998A-30E40CC77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9501" y="457200"/>
              <a:ext cx="2232461" cy="167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IMG_9226">
              <a:extLst>
                <a:ext uri="{FF2B5EF4-FFF2-40B4-BE49-F238E27FC236}">
                  <a16:creationId xmlns:a16="http://schemas.microsoft.com/office/drawing/2014/main" id="{BE513396-B193-47D8-8740-8E59522DA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59" y="458788"/>
              <a:ext cx="2231341" cy="167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58128F-50EE-4BBF-9CF6-2B5DC09ACCE9}"/>
                </a:ext>
              </a:extLst>
            </p:cNvPr>
            <p:cNvSpPr/>
            <p:nvPr/>
          </p:nvSpPr>
          <p:spPr>
            <a:xfrm>
              <a:off x="329864" y="87868"/>
              <a:ext cx="16081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Metallic Zipper </a:t>
              </a:r>
              <a:endParaRPr lang="en-HK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75130" y="4180223"/>
            <a:ext cx="3202260" cy="2656028"/>
            <a:chOff x="375130" y="4180223"/>
            <a:chExt cx="3202260" cy="2656028"/>
          </a:xfrm>
        </p:grpSpPr>
        <p:pic>
          <p:nvPicPr>
            <p:cNvPr id="15" name="Picture 3" descr="IMG_9210">
              <a:extLst>
                <a:ext uri="{FF2B5EF4-FFF2-40B4-BE49-F238E27FC236}">
                  <a16:creationId xmlns:a16="http://schemas.microsoft.com/office/drawing/2014/main" id="{443F27AD-1FF4-438D-B19E-F530E0274E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6080" y="4503389"/>
              <a:ext cx="3111310" cy="2332862"/>
            </a:xfrm>
            <a:prstGeom prst="rect">
              <a:avLst/>
            </a:prstGeom>
            <a:noFill/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FBB159-8B5C-4561-A5D9-4451F161D165}"/>
                </a:ext>
              </a:extLst>
            </p:cNvPr>
            <p:cNvSpPr/>
            <p:nvPr/>
          </p:nvSpPr>
          <p:spPr>
            <a:xfrm>
              <a:off x="375130" y="4180223"/>
              <a:ext cx="1606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Metallic Frames</a:t>
              </a:r>
              <a:endParaRPr lang="en-HK" dirty="0"/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8773065" y="651405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52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279" y="-127444"/>
            <a:ext cx="7609973" cy="1727643"/>
          </a:xfrm>
        </p:spPr>
        <p:txBody>
          <a:bodyPr anchor="b">
            <a:normAutofit/>
          </a:bodyPr>
          <a:lstStyle/>
          <a:p>
            <a:r>
              <a:rPr lang="en-US" dirty="0"/>
              <a:t>Bag 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279" y="2006912"/>
            <a:ext cx="3741821" cy="4100426"/>
          </a:xfrm>
        </p:spPr>
        <p:txBody>
          <a:bodyPr>
            <a:normAutofit/>
          </a:bodyPr>
          <a:lstStyle/>
          <a:p>
            <a:pPr marL="449263" indent="-449263"/>
            <a:r>
              <a:rPr lang="en-US" sz="2400" dirty="0"/>
              <a:t>Buckles 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Font typeface="+mj-lt"/>
              <a:buAutoNum type="arabicPeriod" startAt="3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4EF48-54CE-724B-A1D6-BFDD486DE7BF}"/>
              </a:ext>
            </a:extLst>
          </p:cNvPr>
          <p:cNvSpPr/>
          <p:nvPr/>
        </p:nvSpPr>
        <p:spPr>
          <a:xfrm>
            <a:off x="129443" y="134035"/>
            <a:ext cx="407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Sketchbook and research log </a:t>
            </a:r>
            <a:r>
              <a:rPr lang="en-HK" sz="1200" i="1" dirty="0">
                <a:solidFill>
                  <a:schemeClr val="bg1"/>
                </a:solidFill>
              </a:rPr>
              <a:t>by HKDI Fashion design graduate </a:t>
            </a:r>
            <a:r>
              <a:rPr lang="en-HK" sz="1200" b="1" i="1" dirty="0">
                <a:solidFill>
                  <a:schemeClr val="bg1"/>
                </a:solidFill>
              </a:rPr>
              <a:t>CHAN Leo</a:t>
            </a:r>
            <a:r>
              <a:rPr lang="en-HK" sz="1200" i="1" dirty="0">
                <a:solidFill>
                  <a:schemeClr val="bg1"/>
                </a:solidFill>
              </a:rPr>
              <a:t> recording his initial idea and concept during his research and development stage.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250930" y="3534645"/>
            <a:ext cx="2821942" cy="2043729"/>
            <a:chOff x="250930" y="3534645"/>
            <a:chExt cx="2821942" cy="20437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F18C25-A085-43BE-B22F-D555FCBB02F8}"/>
                </a:ext>
              </a:extLst>
            </p:cNvPr>
            <p:cNvSpPr/>
            <p:nvPr/>
          </p:nvSpPr>
          <p:spPr>
            <a:xfrm>
              <a:off x="271004" y="3534645"/>
              <a:ext cx="1234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Strap Locks</a:t>
              </a:r>
              <a:endParaRPr lang="en-HK" dirty="0"/>
            </a:p>
          </p:txBody>
        </p:sp>
        <p:pic>
          <p:nvPicPr>
            <p:cNvPr id="15" name="Picture 3" descr="IMG_9167">
              <a:extLst>
                <a:ext uri="{FF2B5EF4-FFF2-40B4-BE49-F238E27FC236}">
                  <a16:creationId xmlns:a16="http://schemas.microsoft.com/office/drawing/2014/main" id="{704EF455-9873-4E16-BC15-CA5DD0D20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3" b="9180"/>
            <a:stretch>
              <a:fillRect/>
            </a:stretch>
          </p:blipFill>
          <p:spPr bwMode="auto">
            <a:xfrm>
              <a:off x="250930" y="3953145"/>
              <a:ext cx="1410971" cy="1625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IMG_9168">
              <a:extLst>
                <a:ext uri="{FF2B5EF4-FFF2-40B4-BE49-F238E27FC236}">
                  <a16:creationId xmlns:a16="http://schemas.microsoft.com/office/drawing/2014/main" id="{7D38976B-4DCE-42FD-AC5B-C8C2E952E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7" b="11426"/>
            <a:stretch>
              <a:fillRect/>
            </a:stretch>
          </p:blipFill>
          <p:spPr bwMode="auto">
            <a:xfrm>
              <a:off x="1661901" y="3950176"/>
              <a:ext cx="1410971" cy="1625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>
            <a:off x="3124860" y="3550396"/>
            <a:ext cx="3496384" cy="2027978"/>
            <a:chOff x="3124860" y="3550396"/>
            <a:chExt cx="3496384" cy="2027978"/>
          </a:xfrm>
        </p:grpSpPr>
        <p:pic>
          <p:nvPicPr>
            <p:cNvPr id="21" name="Picture 4" descr="IMG_9215">
              <a:extLst>
                <a:ext uri="{FF2B5EF4-FFF2-40B4-BE49-F238E27FC236}">
                  <a16:creationId xmlns:a16="http://schemas.microsoft.com/office/drawing/2014/main" id="{AA394E13-FBAF-4A1E-BCC2-A54080AD5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42755" y="3949051"/>
              <a:ext cx="2168140" cy="1626354"/>
            </a:xfrm>
            <a:prstGeom prst="rect">
              <a:avLst/>
            </a:prstGeom>
            <a:noFill/>
          </p:spPr>
        </p:pic>
        <p:pic>
          <p:nvPicPr>
            <p:cNvPr id="22" name="Picture 7" descr="IMG_9174">
              <a:extLst>
                <a:ext uri="{FF2B5EF4-FFF2-40B4-BE49-F238E27FC236}">
                  <a16:creationId xmlns:a16="http://schemas.microsoft.com/office/drawing/2014/main" id="{D243E4E6-FC29-42FF-9756-4374F3AA7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84"/>
            <a:stretch>
              <a:fillRect/>
            </a:stretch>
          </p:blipFill>
          <p:spPr bwMode="auto">
            <a:xfrm>
              <a:off x="5248637" y="3952019"/>
              <a:ext cx="1372607" cy="162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9A2759-35AA-4978-810E-FAFAB442A913}"/>
                </a:ext>
              </a:extLst>
            </p:cNvPr>
            <p:cNvSpPr/>
            <p:nvPr/>
          </p:nvSpPr>
          <p:spPr>
            <a:xfrm>
              <a:off x="3124860" y="3550396"/>
              <a:ext cx="12811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Belt Buckle </a:t>
              </a:r>
              <a:endParaRPr lang="en-HK" dirty="0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248055" y="1055305"/>
            <a:ext cx="4933546" cy="2247301"/>
            <a:chOff x="248055" y="1055305"/>
            <a:chExt cx="4933546" cy="2247301"/>
          </a:xfrm>
        </p:grpSpPr>
        <p:pic>
          <p:nvPicPr>
            <p:cNvPr id="12" name="Picture 3" descr="IMG_9165">
              <a:extLst>
                <a:ext uri="{FF2B5EF4-FFF2-40B4-BE49-F238E27FC236}">
                  <a16:creationId xmlns:a16="http://schemas.microsoft.com/office/drawing/2014/main" id="{277D42FD-FBD7-4FDD-9860-647010E6F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25" y="1424638"/>
              <a:ext cx="1408821" cy="187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IMG_9166">
              <a:extLst>
                <a:ext uri="{FF2B5EF4-FFF2-40B4-BE49-F238E27FC236}">
                  <a16:creationId xmlns:a16="http://schemas.microsoft.com/office/drawing/2014/main" id="{8F0363E4-7C6D-4C36-A3DB-4E3F7C124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246" y="1424637"/>
              <a:ext cx="1408822" cy="187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1CB219-BC40-4477-A095-D77B655DBABE}"/>
                </a:ext>
              </a:extLst>
            </p:cNvPr>
            <p:cNvSpPr/>
            <p:nvPr/>
          </p:nvSpPr>
          <p:spPr>
            <a:xfrm>
              <a:off x="248055" y="1055305"/>
              <a:ext cx="2310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Metal</a:t>
              </a:r>
              <a:r>
                <a:rPr lang="en-US" altLang="zh-TW" dirty="0"/>
                <a:t>/</a:t>
              </a:r>
              <a:r>
                <a:rPr lang="en-US" altLang="zh-TW" dirty="0" smtClean="0"/>
                <a:t>Magnetic </a:t>
              </a:r>
              <a:r>
                <a:rPr lang="en-US" altLang="zh-TW" dirty="0"/>
                <a:t>Buckle </a:t>
              </a:r>
              <a:endParaRPr lang="en-HK" dirty="0"/>
            </a:p>
          </p:txBody>
        </p:sp>
        <p:pic>
          <p:nvPicPr>
            <p:cNvPr id="26" name="Picture 2" descr="IMG_9206">
              <a:extLst>
                <a:ext uri="{FF2B5EF4-FFF2-40B4-BE49-F238E27FC236}">
                  <a16:creationId xmlns:a16="http://schemas.microsoft.com/office/drawing/2014/main" id="{C9AEC07A-CCE0-4B7B-AF7F-11E33F4BC6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08" r="49752" b="31598"/>
            <a:stretch/>
          </p:blipFill>
          <p:spPr bwMode="auto">
            <a:xfrm>
              <a:off x="3124860" y="2319823"/>
              <a:ext cx="1311179" cy="98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 descr="IMG_9189">
              <a:extLst>
                <a:ext uri="{FF2B5EF4-FFF2-40B4-BE49-F238E27FC236}">
                  <a16:creationId xmlns:a16="http://schemas.microsoft.com/office/drawing/2014/main" id="{8FD9C0CE-559B-4D19-85A8-F61E6AE5B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86" b="21844"/>
            <a:stretch>
              <a:fillRect/>
            </a:stretch>
          </p:blipFill>
          <p:spPr bwMode="auto">
            <a:xfrm>
              <a:off x="3124861" y="1409370"/>
              <a:ext cx="2056740" cy="915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" descr="IMG_9206">
            <a:extLst>
              <a:ext uri="{FF2B5EF4-FFF2-40B4-BE49-F238E27FC236}">
                <a16:creationId xmlns:a16="http://schemas.microsoft.com/office/drawing/2014/main" id="{4E749C06-C15A-4667-B72F-78B3C4618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3" t="18208" r="345" b="27054"/>
          <a:stretch/>
        </p:blipFill>
        <p:spPr bwMode="auto">
          <a:xfrm>
            <a:off x="4208930" y="2324919"/>
            <a:ext cx="972671" cy="99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8773065" y="651405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4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79" y="-406622"/>
            <a:ext cx="7609973" cy="1727643"/>
          </a:xfrm>
        </p:spPr>
        <p:txBody>
          <a:bodyPr anchor="b">
            <a:normAutofit/>
          </a:bodyPr>
          <a:lstStyle/>
          <a:p>
            <a:r>
              <a:rPr lang="en-US" dirty="0"/>
              <a:t>Bag 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268" y="1733920"/>
            <a:ext cx="3741821" cy="4100426"/>
          </a:xfrm>
        </p:spPr>
        <p:txBody>
          <a:bodyPr>
            <a:normAutofit/>
          </a:bodyPr>
          <a:lstStyle/>
          <a:p>
            <a:pPr marL="357188" indent="-357188"/>
            <a:r>
              <a:rPr lang="en-US" sz="2400" dirty="0"/>
              <a:t>Drawstrings </a:t>
            </a:r>
          </a:p>
          <a:p>
            <a:pPr marL="357188" indent="-357188"/>
            <a:endParaRPr lang="en-US" sz="2400" dirty="0" smtClean="0"/>
          </a:p>
          <a:p>
            <a:pPr marL="357188" indent="-357188"/>
            <a:r>
              <a:rPr lang="en-US" sz="2400" dirty="0" smtClean="0"/>
              <a:t>Locks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B4EF48-54CE-724B-A1D6-BFDD486DE7BF}"/>
              </a:ext>
            </a:extLst>
          </p:cNvPr>
          <p:cNvSpPr/>
          <p:nvPr/>
        </p:nvSpPr>
        <p:spPr>
          <a:xfrm>
            <a:off x="129443" y="134035"/>
            <a:ext cx="407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Sketchbook and research log </a:t>
            </a:r>
            <a:r>
              <a:rPr lang="en-HK" sz="1200" i="1" dirty="0">
                <a:solidFill>
                  <a:schemeClr val="bg1"/>
                </a:solidFill>
              </a:rPr>
              <a:t>by HKDI Fashion design graduate </a:t>
            </a:r>
            <a:r>
              <a:rPr lang="en-HK" sz="1200" b="1" i="1" dirty="0">
                <a:solidFill>
                  <a:schemeClr val="bg1"/>
                </a:solidFill>
              </a:rPr>
              <a:t>CHAN Leo</a:t>
            </a:r>
            <a:r>
              <a:rPr lang="en-HK" sz="1200" i="1" dirty="0">
                <a:solidFill>
                  <a:schemeClr val="bg1"/>
                </a:solidFill>
              </a:rPr>
              <a:t> recording his initial idea and concept during his research and development stage.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6547576" y="3992824"/>
            <a:ext cx="5143992" cy="2233321"/>
            <a:chOff x="6036132" y="3980495"/>
            <a:chExt cx="5143992" cy="22333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B5DCBA-86C8-4792-921C-AD37800D1666}"/>
                </a:ext>
              </a:extLst>
            </p:cNvPr>
            <p:cNvSpPr/>
            <p:nvPr/>
          </p:nvSpPr>
          <p:spPr>
            <a:xfrm>
              <a:off x="6136402" y="3980495"/>
              <a:ext cx="7168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Locks</a:t>
              </a:r>
              <a:endParaRPr lang="en-HK" dirty="0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6036132" y="4385867"/>
              <a:ext cx="5143992" cy="1827949"/>
              <a:chOff x="6036132" y="3829985"/>
              <a:chExt cx="5143992" cy="1827949"/>
            </a:xfrm>
          </p:grpSpPr>
          <p:pic>
            <p:nvPicPr>
              <p:cNvPr id="15" name="Picture 3" descr="IMG_9199">
                <a:extLst>
                  <a:ext uri="{FF2B5EF4-FFF2-40B4-BE49-F238E27FC236}">
                    <a16:creationId xmlns:a16="http://schemas.microsoft.com/office/drawing/2014/main" id="{54FFF1E6-AC44-4E9B-A335-D25C1A3EAB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764105" y="3948562"/>
                <a:ext cx="992443" cy="1322567"/>
              </a:xfrm>
              <a:prstGeom prst="rect">
                <a:avLst/>
              </a:prstGeom>
              <a:noFill/>
            </p:spPr>
          </p:pic>
          <p:pic>
            <p:nvPicPr>
              <p:cNvPr id="16" name="Picture 4" descr="img096">
                <a:extLst>
                  <a:ext uri="{FF2B5EF4-FFF2-40B4-BE49-F238E27FC236}">
                    <a16:creationId xmlns:a16="http://schemas.microsoft.com/office/drawing/2014/main" id="{0ACFA41E-E8D2-49F4-BA6C-A20BE7846D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lum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8" r="69045" b="82404"/>
              <a:stretch/>
            </p:blipFill>
            <p:spPr bwMode="auto">
              <a:xfrm>
                <a:off x="8756548" y="3829985"/>
                <a:ext cx="2242679" cy="1554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6" descr="IMG_9200">
                <a:extLst>
                  <a:ext uri="{FF2B5EF4-FFF2-40B4-BE49-F238E27FC236}">
                    <a16:creationId xmlns:a16="http://schemas.microsoft.com/office/drawing/2014/main" id="{536ACAA3-C86E-4CBC-AE97-AD634FD6B6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6132" y="3948562"/>
                <a:ext cx="1756129" cy="1317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32F46654-6A45-4975-BE25-059CCA2999A3}"/>
                  </a:ext>
                </a:extLst>
              </p:cNvPr>
              <p:cNvSpPr/>
              <p:nvPr/>
            </p:nvSpPr>
            <p:spPr>
              <a:xfrm>
                <a:off x="8950026" y="5442490"/>
                <a:ext cx="223009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i="1" dirty="0" smtClean="0"/>
                  <a:t>Source from royalty free </a:t>
                </a:r>
                <a:r>
                  <a:rPr lang="en-US" sz="800" i="1" dirty="0"/>
                  <a:t>photo </a:t>
                </a:r>
                <a:r>
                  <a:rPr lang="en-US" sz="800" i="1" dirty="0" smtClean="0"/>
                  <a:t>from Pinterest</a:t>
                </a:r>
                <a:endParaRPr lang="en-US" sz="800" dirty="0"/>
              </a:p>
            </p:txBody>
          </p:sp>
        </p:grpSp>
      </p:grpSp>
      <p:grpSp>
        <p:nvGrpSpPr>
          <p:cNvPr id="5" name="群組 4"/>
          <p:cNvGrpSpPr/>
          <p:nvPr/>
        </p:nvGrpSpPr>
        <p:grpSpPr>
          <a:xfrm>
            <a:off x="3544835" y="3227544"/>
            <a:ext cx="2393604" cy="2930234"/>
            <a:chOff x="1382377" y="3227544"/>
            <a:chExt cx="2393604" cy="29302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58128F-50EE-4BBF-9CF6-2B5DC09ACCE9}"/>
                </a:ext>
              </a:extLst>
            </p:cNvPr>
            <p:cNvSpPr/>
            <p:nvPr/>
          </p:nvSpPr>
          <p:spPr>
            <a:xfrm>
              <a:off x="1662740" y="3227544"/>
              <a:ext cx="11641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Drawstring</a:t>
              </a:r>
              <a:endParaRPr lang="en-HK" dirty="0"/>
            </a:p>
          </p:txBody>
        </p:sp>
        <p:pic>
          <p:nvPicPr>
            <p:cNvPr id="1030" name="Picture 6" descr="https://i.pinimg.com/564x/3a/21/b1/3a21b18f16a80be21e3d0c28f0568478.jpg">
              <a:extLst>
                <a:ext uri="{FF2B5EF4-FFF2-40B4-BE49-F238E27FC236}">
                  <a16:creationId xmlns:a16="http://schemas.microsoft.com/office/drawing/2014/main" id="{8A73E90E-7D84-44A1-BA83-A5D835FFF8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7" t="35756" r="24986" b="28475"/>
            <a:stretch/>
          </p:blipFill>
          <p:spPr bwMode="auto">
            <a:xfrm>
              <a:off x="1662740" y="3720037"/>
              <a:ext cx="1832879" cy="2044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E7C17181-DFB3-174A-9A50-C3FF4E245556}"/>
                </a:ext>
              </a:extLst>
            </p:cNvPr>
            <p:cNvSpPr/>
            <p:nvPr/>
          </p:nvSpPr>
          <p:spPr>
            <a:xfrm>
              <a:off x="1382377" y="5880779"/>
              <a:ext cx="23936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/>
                <a:t>Photo(s) is/are </a:t>
              </a:r>
              <a:r>
                <a:rPr lang="en-US" sz="1200" i="1" dirty="0" smtClean="0"/>
                <a:t>provided </a:t>
              </a:r>
              <a:r>
                <a:rPr lang="en-US" sz="1200" i="1" dirty="0"/>
                <a:t>by HKDI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52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279" y="-127444"/>
            <a:ext cx="7609973" cy="1727643"/>
          </a:xfrm>
        </p:spPr>
        <p:txBody>
          <a:bodyPr anchor="b">
            <a:normAutofit/>
          </a:bodyPr>
          <a:lstStyle/>
          <a:p>
            <a:r>
              <a:rPr lang="en-US" dirty="0"/>
              <a:t>Attachments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594" y="1968387"/>
            <a:ext cx="3741821" cy="4100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Connect the handle or straps to the bag, available in a wide variety of materials, sizes and finishes.</a:t>
            </a:r>
          </a:p>
          <a:p>
            <a:pPr marL="342900" indent="-342900">
              <a:buFont typeface="+mj-lt"/>
              <a:buAutoNum type="arabicPeriod" startAt="3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群組 3"/>
          <p:cNvGrpSpPr/>
          <p:nvPr/>
        </p:nvGrpSpPr>
        <p:grpSpPr>
          <a:xfrm>
            <a:off x="106494" y="134035"/>
            <a:ext cx="1696304" cy="1671738"/>
            <a:chOff x="106494" y="134035"/>
            <a:chExt cx="1696304" cy="1671738"/>
          </a:xfrm>
        </p:grpSpPr>
        <p:pic>
          <p:nvPicPr>
            <p:cNvPr id="28" name="Picture 3" descr="IMG_9184">
              <a:extLst>
                <a:ext uri="{FF2B5EF4-FFF2-40B4-BE49-F238E27FC236}">
                  <a16:creationId xmlns:a16="http://schemas.microsoft.com/office/drawing/2014/main" id="{ED7A78FC-D54F-42D4-A863-14E99C8C7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9444" y="550476"/>
              <a:ext cx="1673354" cy="1255297"/>
            </a:xfrm>
            <a:prstGeom prst="rect">
              <a:avLst/>
            </a:prstGeom>
            <a:noFill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1CB219-BC40-4477-A095-D77B655DBABE}"/>
                </a:ext>
              </a:extLst>
            </p:cNvPr>
            <p:cNvSpPr/>
            <p:nvPr/>
          </p:nvSpPr>
          <p:spPr>
            <a:xfrm>
              <a:off x="106494" y="134035"/>
              <a:ext cx="8499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D-rings</a:t>
              </a:r>
              <a:endParaRPr lang="en-HK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0" y="4173646"/>
            <a:ext cx="7472078" cy="2235407"/>
            <a:chOff x="0" y="4173646"/>
            <a:chExt cx="7472078" cy="2235407"/>
          </a:xfrm>
        </p:grpSpPr>
        <p:pic>
          <p:nvPicPr>
            <p:cNvPr id="18" name="Picture 4" descr="img094">
              <a:extLst>
                <a:ext uri="{FF2B5EF4-FFF2-40B4-BE49-F238E27FC236}">
                  <a16:creationId xmlns:a16="http://schemas.microsoft.com/office/drawing/2014/main" id="{71DCA5FC-CF0C-4453-A6BA-3E3956BA8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93" b="82100"/>
            <a:stretch>
              <a:fillRect/>
            </a:stretch>
          </p:blipFill>
          <p:spPr bwMode="auto">
            <a:xfrm>
              <a:off x="0" y="4372909"/>
              <a:ext cx="3015772" cy="203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1B3B13-46A5-4778-B2BD-DD61CAE4120F}"/>
                </a:ext>
              </a:extLst>
            </p:cNvPr>
            <p:cNvSpPr/>
            <p:nvPr/>
          </p:nvSpPr>
          <p:spPr>
            <a:xfrm>
              <a:off x="65388" y="4173646"/>
              <a:ext cx="1079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Dog Clips</a:t>
              </a:r>
              <a:endParaRPr lang="en-HK" dirty="0"/>
            </a:p>
          </p:txBody>
        </p:sp>
        <p:pic>
          <p:nvPicPr>
            <p:cNvPr id="20" name="Picture 3" descr="IMG_9218">
              <a:extLst>
                <a:ext uri="{FF2B5EF4-FFF2-40B4-BE49-F238E27FC236}">
                  <a16:creationId xmlns:a16="http://schemas.microsoft.com/office/drawing/2014/main" id="{43CC1A07-264F-40C9-9806-B7966BAA0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6" r="-653" b="23055"/>
            <a:stretch>
              <a:fillRect/>
            </a:stretch>
          </p:blipFill>
          <p:spPr>
            <a:xfrm>
              <a:off x="2993507" y="4542977"/>
              <a:ext cx="3134147" cy="1834771"/>
            </a:xfrm>
            <a:prstGeom prst="rect">
              <a:avLst/>
            </a:prstGeom>
            <a:noFill/>
          </p:spPr>
        </p:pic>
        <p:pic>
          <p:nvPicPr>
            <p:cNvPr id="25" name="Picture 4" descr="IMG_9195">
              <a:extLst>
                <a:ext uri="{FF2B5EF4-FFF2-40B4-BE49-F238E27FC236}">
                  <a16:creationId xmlns:a16="http://schemas.microsoft.com/office/drawing/2014/main" id="{F792C1B8-11F8-490B-9B6B-B34818871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542977"/>
              <a:ext cx="1376078" cy="183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3355574" y="146488"/>
            <a:ext cx="3346688" cy="1640672"/>
            <a:chOff x="3355574" y="146488"/>
            <a:chExt cx="3346688" cy="164067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7F5D18-A22B-4D33-A1DE-A47B863A88A3}"/>
                </a:ext>
              </a:extLst>
            </p:cNvPr>
            <p:cNvSpPr/>
            <p:nvPr/>
          </p:nvSpPr>
          <p:spPr>
            <a:xfrm>
              <a:off x="3355574" y="146488"/>
              <a:ext cx="8499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O-rings</a:t>
              </a:r>
              <a:endParaRPr lang="en-HK" dirty="0"/>
            </a:p>
          </p:txBody>
        </p:sp>
        <p:pic>
          <p:nvPicPr>
            <p:cNvPr id="30" name="Picture 6" descr="IMG_9181">
              <a:extLst>
                <a:ext uri="{FF2B5EF4-FFF2-40B4-BE49-F238E27FC236}">
                  <a16:creationId xmlns:a16="http://schemas.microsoft.com/office/drawing/2014/main" id="{6A5A7984-C8F0-4BBE-B15D-CD8118B87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574" y="529849"/>
              <a:ext cx="1673135" cy="125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 descr="IMG_9203">
              <a:extLst>
                <a:ext uri="{FF2B5EF4-FFF2-40B4-BE49-F238E27FC236}">
                  <a16:creationId xmlns:a16="http://schemas.microsoft.com/office/drawing/2014/main" id="{0720B6F8-8C4F-4AA7-8A8B-F5E24FD8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28710" y="531862"/>
              <a:ext cx="1673552" cy="1255298"/>
            </a:xfrm>
            <a:prstGeom prst="rect">
              <a:avLst/>
            </a:prstGeom>
            <a:noFill/>
          </p:spPr>
        </p:pic>
      </p:grpSp>
      <p:grpSp>
        <p:nvGrpSpPr>
          <p:cNvPr id="8" name="群組 7"/>
          <p:cNvGrpSpPr/>
          <p:nvPr/>
        </p:nvGrpSpPr>
        <p:grpSpPr>
          <a:xfrm>
            <a:off x="3320174" y="1988115"/>
            <a:ext cx="3368316" cy="1657219"/>
            <a:chOff x="3320174" y="1988115"/>
            <a:chExt cx="3368316" cy="165721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9A2759-35AA-4978-810E-FAFAB442A913}"/>
                </a:ext>
              </a:extLst>
            </p:cNvPr>
            <p:cNvSpPr/>
            <p:nvPr/>
          </p:nvSpPr>
          <p:spPr>
            <a:xfrm>
              <a:off x="3320174" y="1988115"/>
              <a:ext cx="12827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Square rings</a:t>
              </a:r>
              <a:endParaRPr lang="en-HK" dirty="0"/>
            </a:p>
          </p:txBody>
        </p:sp>
        <p:pic>
          <p:nvPicPr>
            <p:cNvPr id="32" name="Picture 3" descr="IMG_9202">
              <a:extLst>
                <a:ext uri="{FF2B5EF4-FFF2-40B4-BE49-F238E27FC236}">
                  <a16:creationId xmlns:a16="http://schemas.microsoft.com/office/drawing/2014/main" id="{D71C9AF7-FAD3-4E57-8AE2-91AA1ADF9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55300" y="2420167"/>
              <a:ext cx="1633190" cy="1225167"/>
            </a:xfrm>
            <a:prstGeom prst="rect">
              <a:avLst/>
            </a:prstGeom>
            <a:noFill/>
          </p:spPr>
        </p:pic>
        <p:pic>
          <p:nvPicPr>
            <p:cNvPr id="34" name="Picture 3" descr="IMG_9185">
              <a:extLst>
                <a:ext uri="{FF2B5EF4-FFF2-40B4-BE49-F238E27FC236}">
                  <a16:creationId xmlns:a16="http://schemas.microsoft.com/office/drawing/2014/main" id="{DB7411BB-2DCE-459E-93B9-FB78FC8BC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23344" y="2420167"/>
              <a:ext cx="1633556" cy="1225167"/>
            </a:xfrm>
            <a:prstGeom prst="rect">
              <a:avLst/>
            </a:prstGeom>
            <a:noFill/>
          </p:spPr>
        </p:pic>
      </p:grpSp>
      <p:grpSp>
        <p:nvGrpSpPr>
          <p:cNvPr id="9" name="群組 8"/>
          <p:cNvGrpSpPr/>
          <p:nvPr/>
        </p:nvGrpSpPr>
        <p:grpSpPr>
          <a:xfrm>
            <a:off x="13056" y="2037548"/>
            <a:ext cx="3229017" cy="1626514"/>
            <a:chOff x="13056" y="2037548"/>
            <a:chExt cx="3229017" cy="16265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F18C25-A085-43BE-B22F-D555FCBB02F8}"/>
                </a:ext>
              </a:extLst>
            </p:cNvPr>
            <p:cNvSpPr/>
            <p:nvPr/>
          </p:nvSpPr>
          <p:spPr>
            <a:xfrm>
              <a:off x="129443" y="2037548"/>
              <a:ext cx="8499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H-rings</a:t>
              </a:r>
              <a:endParaRPr lang="en-HK" dirty="0"/>
            </a:p>
          </p:txBody>
        </p:sp>
        <p:pic>
          <p:nvPicPr>
            <p:cNvPr id="31" name="Picture 3" descr="IMG_9201">
              <a:extLst>
                <a:ext uri="{FF2B5EF4-FFF2-40B4-BE49-F238E27FC236}">
                  <a16:creationId xmlns:a16="http://schemas.microsoft.com/office/drawing/2014/main" id="{67CD2548-D6A6-4836-BD2F-18F78E7EB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056" y="2438895"/>
              <a:ext cx="1633192" cy="1225167"/>
            </a:xfrm>
            <a:prstGeom prst="rect">
              <a:avLst/>
            </a:prstGeom>
            <a:noFill/>
          </p:spPr>
        </p:pic>
        <p:pic>
          <p:nvPicPr>
            <p:cNvPr id="35" name="Picture 3" descr="IMG_9172">
              <a:extLst>
                <a:ext uri="{FF2B5EF4-FFF2-40B4-BE49-F238E27FC236}">
                  <a16:creationId xmlns:a16="http://schemas.microsoft.com/office/drawing/2014/main" id="{74095432-D3D4-4183-924F-83497FDB4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40673" y="2444662"/>
              <a:ext cx="1601400" cy="1200672"/>
            </a:xfrm>
            <a:prstGeom prst="rect">
              <a:avLst/>
            </a:prstGeom>
            <a:noFill/>
          </p:spPr>
        </p:pic>
      </p:grpSp>
      <p:sp>
        <p:nvSpPr>
          <p:cNvPr id="21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8773065" y="651405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56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139" y="0"/>
            <a:ext cx="7609973" cy="1727643"/>
          </a:xfrm>
        </p:spPr>
        <p:txBody>
          <a:bodyPr anchor="b">
            <a:normAutofit/>
          </a:bodyPr>
          <a:lstStyle/>
          <a:p>
            <a:r>
              <a:rPr lang="en-US" dirty="0"/>
              <a:t>reinforcements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220185" y="2506397"/>
            <a:ext cx="5034669" cy="3116269"/>
            <a:chOff x="5220185" y="2506397"/>
            <a:chExt cx="5034669" cy="311626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7F5D18-A22B-4D33-A1DE-A47B863A88A3}"/>
                </a:ext>
              </a:extLst>
            </p:cNvPr>
            <p:cNvSpPr/>
            <p:nvPr/>
          </p:nvSpPr>
          <p:spPr>
            <a:xfrm>
              <a:off x="5220185" y="2506397"/>
              <a:ext cx="740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Rivets</a:t>
              </a:r>
              <a:endParaRPr lang="en-HK" dirty="0"/>
            </a:p>
          </p:txBody>
        </p:sp>
        <p:pic>
          <p:nvPicPr>
            <p:cNvPr id="26" name="Picture 3" descr="IMG_9191">
              <a:extLst>
                <a:ext uri="{FF2B5EF4-FFF2-40B4-BE49-F238E27FC236}">
                  <a16:creationId xmlns:a16="http://schemas.microsoft.com/office/drawing/2014/main" id="{1B86F24C-1E6F-4167-A71E-D7860D9A0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4" t="31639"/>
            <a:stretch>
              <a:fillRect/>
            </a:stretch>
          </p:blipFill>
          <p:spPr bwMode="auto">
            <a:xfrm>
              <a:off x="5342490" y="2975827"/>
              <a:ext cx="2234309" cy="127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 descr="IMG_9193">
              <a:extLst>
                <a:ext uri="{FF2B5EF4-FFF2-40B4-BE49-F238E27FC236}">
                  <a16:creationId xmlns:a16="http://schemas.microsoft.com/office/drawing/2014/main" id="{8E793CA9-73D3-44FF-9C9A-2F168A5C9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38"/>
            <a:stretch>
              <a:fillRect/>
            </a:stretch>
          </p:blipFill>
          <p:spPr bwMode="auto">
            <a:xfrm>
              <a:off x="5343495" y="4319487"/>
              <a:ext cx="2233304" cy="1303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 descr="img094">
              <a:extLst>
                <a:ext uri="{FF2B5EF4-FFF2-40B4-BE49-F238E27FC236}">
                  <a16:creationId xmlns:a16="http://schemas.microsoft.com/office/drawing/2014/main" id="{EC00AB85-5570-43A3-8E12-807CFAE1F1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1" t="72662" r="1860" b="1819"/>
            <a:stretch>
              <a:fillRect/>
            </a:stretch>
          </p:blipFill>
          <p:spPr bwMode="auto">
            <a:xfrm>
              <a:off x="7716872" y="2947169"/>
              <a:ext cx="2537982" cy="260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1224139" y="2506397"/>
            <a:ext cx="3391064" cy="2062711"/>
            <a:chOff x="1224139" y="2506397"/>
            <a:chExt cx="3391064" cy="2062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1CB219-BC40-4477-A095-D77B655DBABE}"/>
                </a:ext>
              </a:extLst>
            </p:cNvPr>
            <p:cNvSpPr/>
            <p:nvPr/>
          </p:nvSpPr>
          <p:spPr>
            <a:xfrm>
              <a:off x="1224139" y="2506397"/>
              <a:ext cx="1476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Bottom Stands</a:t>
              </a:r>
              <a:endParaRPr lang="en-HK" dirty="0"/>
            </a:p>
          </p:txBody>
        </p:sp>
        <p:pic>
          <p:nvPicPr>
            <p:cNvPr id="37" name="Picture 3" descr="IMG_9208">
              <a:extLst>
                <a:ext uri="{FF2B5EF4-FFF2-40B4-BE49-F238E27FC236}">
                  <a16:creationId xmlns:a16="http://schemas.microsoft.com/office/drawing/2014/main" id="{10625686-2893-4471-8C70-F6C45583E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139" y="2971659"/>
              <a:ext cx="1198260" cy="159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4" descr="IMG_9190">
              <a:extLst>
                <a:ext uri="{FF2B5EF4-FFF2-40B4-BE49-F238E27FC236}">
                  <a16:creationId xmlns:a16="http://schemas.microsoft.com/office/drawing/2014/main" id="{8EF0CA8E-81DC-4874-B26F-301238B38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579" y="2971659"/>
              <a:ext cx="2129624" cy="159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8773065" y="651405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08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3B8C-75CC-4BE0-A430-76160E69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Handle</a:t>
            </a:r>
            <a:r>
              <a:rPr lang="en-US" altLang="zh-TW" dirty="0"/>
              <a:t> and strap</a:t>
            </a:r>
            <a:endParaRPr lang="zh-HK" altLang="en-US" dirty="0"/>
          </a:p>
        </p:txBody>
      </p:sp>
      <p:pic>
        <p:nvPicPr>
          <p:cNvPr id="10" name="Picture 4" descr="img096">
            <a:extLst>
              <a:ext uri="{FF2B5EF4-FFF2-40B4-BE49-F238E27FC236}">
                <a16:creationId xmlns:a16="http://schemas.microsoft.com/office/drawing/2014/main" id="{E72FE83D-F024-424B-8365-1AF5F58F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9" t="23433" r="2528" b="49214"/>
          <a:stretch>
            <a:fillRect/>
          </a:stretch>
        </p:blipFill>
        <p:spPr bwMode="auto">
          <a:xfrm>
            <a:off x="2223589" y="2148841"/>
            <a:ext cx="7744821" cy="425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7C17181-DFB3-174A-9A50-C3FF4E245556}"/>
              </a:ext>
            </a:extLst>
          </p:cNvPr>
          <p:cNvSpPr/>
          <p:nvPr/>
        </p:nvSpPr>
        <p:spPr>
          <a:xfrm>
            <a:off x="8773065" y="651405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Photo(s) 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886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392</Words>
  <Application>Microsoft Office PowerPoint</Application>
  <PresentationFormat>寬螢幕</PresentationFormat>
  <Paragraphs>111</Paragraphs>
  <Slides>19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Avenir Next LT Pro</vt:lpstr>
      <vt:lpstr>Avenir Next LT Pro Light</vt:lpstr>
      <vt:lpstr>新細明體</vt:lpstr>
      <vt:lpstr>Arial</vt:lpstr>
      <vt:lpstr>Calibri</vt:lpstr>
      <vt:lpstr>GradientRiseVTI</vt:lpstr>
      <vt:lpstr>Bags (accessories)</vt:lpstr>
      <vt:lpstr>Accessories / hardware for bags</vt:lpstr>
      <vt:lpstr>Accessories / hardware  for bags</vt:lpstr>
      <vt:lpstr>Bag closures</vt:lpstr>
      <vt:lpstr>Bag closures</vt:lpstr>
      <vt:lpstr>Bag closures</vt:lpstr>
      <vt:lpstr>Attachments</vt:lpstr>
      <vt:lpstr>reinforcements</vt:lpstr>
      <vt:lpstr>Handle and strap</vt:lpstr>
      <vt:lpstr>PowerPoint 簡報</vt:lpstr>
      <vt:lpstr>Handles</vt:lpstr>
      <vt:lpstr>PowerPoint 簡報</vt:lpstr>
      <vt:lpstr>PowerPoint 簡報</vt:lpstr>
      <vt:lpstr>Demonstration  video</vt:lpstr>
      <vt:lpstr>Demonstration Video</vt:lpstr>
      <vt:lpstr>Demonstration video</vt:lpstr>
      <vt:lpstr>Demonstration video</vt:lpstr>
      <vt:lpstr>Adjustable strap</vt:lpstr>
      <vt:lpstr>Demonstration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&amp;  idea generation</dc:title>
  <dc:creator>HO HO TAK</dc:creator>
  <cp:lastModifiedBy>POON, Suk-mei Cindy</cp:lastModifiedBy>
  <cp:revision>132</cp:revision>
  <dcterms:created xsi:type="dcterms:W3CDTF">2020-09-01T09:11:43Z</dcterms:created>
  <dcterms:modified xsi:type="dcterms:W3CDTF">2023-03-28T06:41:23Z</dcterms:modified>
</cp:coreProperties>
</file>